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6" r:id="rId4"/>
    <p:sldId id="267" r:id="rId5"/>
    <p:sldId id="295" r:id="rId6"/>
    <p:sldId id="305" r:id="rId7"/>
    <p:sldId id="296" r:id="rId8"/>
    <p:sldId id="273" r:id="rId9"/>
    <p:sldId id="306" r:id="rId10"/>
    <p:sldId id="289" r:id="rId11"/>
    <p:sldId id="298" r:id="rId12"/>
    <p:sldId id="299" r:id="rId13"/>
    <p:sldId id="304" r:id="rId14"/>
    <p:sldId id="300" r:id="rId15"/>
    <p:sldId id="307" r:id="rId16"/>
    <p:sldId id="308" r:id="rId17"/>
    <p:sldId id="309" r:id="rId18"/>
    <p:sldId id="311" r:id="rId19"/>
    <p:sldId id="312" r:id="rId20"/>
    <p:sldId id="313" r:id="rId21"/>
    <p:sldId id="314" r:id="rId22"/>
    <p:sldId id="315" r:id="rId23"/>
    <p:sldId id="297" r:id="rId24"/>
    <p:sldId id="261" r:id="rId25"/>
  </p:sldIdLst>
  <p:sldSz cx="12192000" cy="6858000"/>
  <p:notesSz cx="6858000" cy="9144000"/>
  <p:embeddedFontLst>
    <p:embeddedFont>
      <p:font typeface="Abril Fatface" panose="02000503000000020003" pitchFamily="2" charset="0"/>
      <p:regular r:id="rId27"/>
    </p:embeddedFont>
    <p:embeddedFont>
      <p:font typeface="Constantia" panose="02030602050306030303" pitchFamily="18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835BF5E-63CF-41B8-8DA9-50F99A059B41}">
          <p14:sldIdLst>
            <p14:sldId id="256"/>
            <p14:sldId id="257"/>
            <p14:sldId id="276"/>
            <p14:sldId id="267"/>
            <p14:sldId id="295"/>
            <p14:sldId id="305"/>
            <p14:sldId id="296"/>
            <p14:sldId id="273"/>
            <p14:sldId id="306"/>
            <p14:sldId id="289"/>
            <p14:sldId id="298"/>
            <p14:sldId id="299"/>
            <p14:sldId id="304"/>
            <p14:sldId id="300"/>
            <p14:sldId id="307"/>
            <p14:sldId id="308"/>
            <p14:sldId id="309"/>
            <p14:sldId id="311"/>
            <p14:sldId id="312"/>
            <p14:sldId id="313"/>
            <p14:sldId id="314"/>
            <p14:sldId id="315"/>
            <p14:sldId id="297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jXM/LuKusX5aK4dyVyC2fTx3tj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8978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8209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3957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755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8444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6359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1612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2632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0116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8660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4604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71211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3145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007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476599029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1476599029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0499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2581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9977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9543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5193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7367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1326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7"/>
          <p:cNvSpPr txBox="1"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Font typeface="Abril Fatface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 cap="none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dt" idx="10"/>
          </p:nvPr>
        </p:nvSpPr>
        <p:spPr>
          <a:xfrm>
            <a:off x="8964706" y="6433202"/>
            <a:ext cx="2426446" cy="36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ftr" idx="11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sldNum" idx="12"/>
          </p:nvPr>
        </p:nvSpPr>
        <p:spPr>
          <a:xfrm>
            <a:off x="11391152" y="6433203"/>
            <a:ext cx="702781" cy="36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 rot="5400000">
            <a:off x="3948184" y="-1113097"/>
            <a:ext cx="4133481" cy="1019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body" idx="1"/>
          </p:nvPr>
        </p:nvSpPr>
        <p:spPr>
          <a:xfrm>
            <a:off x="914400" y="1919673"/>
            <a:ext cx="9914860" cy="4123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Google Shape;21;p8"/>
          <p:cNvSpPr txBox="1">
            <a:spLocks noGrp="1"/>
          </p:cNvSpPr>
          <p:nvPr>
            <p:ph type="dt" idx="10"/>
          </p:nvPr>
        </p:nvSpPr>
        <p:spPr>
          <a:xfrm>
            <a:off x="9323285" y="6434524"/>
            <a:ext cx="20678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ftr" idx="11"/>
          </p:nvPr>
        </p:nvSpPr>
        <p:spPr>
          <a:xfrm>
            <a:off x="173736" y="6437376"/>
            <a:ext cx="37759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sldNum" idx="12"/>
          </p:nvPr>
        </p:nvSpPr>
        <p:spPr>
          <a:xfrm>
            <a:off x="11391152" y="6434524"/>
            <a:ext cx="6932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0" lvl="1" indent="0" algn="r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L="0" lvl="2" indent="0" algn="r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L="0" lvl="3" indent="0" algn="r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L="0" lvl="4" indent="0" algn="r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L="0" lvl="5" indent="0" algn="r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L="0" lvl="6" indent="0" algn="r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L="0" lvl="7" indent="0" algn="r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L="0" lvl="8" indent="0" algn="r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"/>
          <p:cNvSpPr txBox="1"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Font typeface="Abril Fatface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7;p9"/>
          <p:cNvSpPr txBox="1">
            <a:spLocks noGrp="1"/>
          </p:cNvSpPr>
          <p:nvPr>
            <p:ph type="dt" idx="10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ftr" idx="11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sldNum" idx="12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1"/>
          </p:nvPr>
        </p:nvSpPr>
        <p:spPr>
          <a:xfrm>
            <a:off x="1408813" y="2163725"/>
            <a:ext cx="4610986" cy="40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10"/>
          <p:cNvSpPr txBox="1">
            <a:spLocks noGrp="1"/>
          </p:cNvSpPr>
          <p:nvPr>
            <p:ph type="body" idx="2"/>
          </p:nvPr>
        </p:nvSpPr>
        <p:spPr>
          <a:xfrm>
            <a:off x="6257260" y="2163725"/>
            <a:ext cx="4853763" cy="40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10"/>
          <p:cNvSpPr txBox="1">
            <a:spLocks noGrp="1"/>
          </p:cNvSpPr>
          <p:nvPr>
            <p:ph type="dt" idx="10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ftr" idx="11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ldNum" idx="12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 cap="none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2"/>
          </p:nvPr>
        </p:nvSpPr>
        <p:spPr>
          <a:xfrm>
            <a:off x="839788" y="2635623"/>
            <a:ext cx="5157787" cy="355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 cap="none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4"/>
          </p:nvPr>
        </p:nvSpPr>
        <p:spPr>
          <a:xfrm>
            <a:off x="6172200" y="2635623"/>
            <a:ext cx="5183188" cy="355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dt" idx="10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ftr" idx="11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2pPr>
            <a:lvl3pPr marL="1371600" lvl="2" indent="-381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4pPr>
            <a:lvl5pPr marL="2286000" lvl="4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/>
          <p:nvPr/>
        </p:nvSpPr>
        <p:spPr>
          <a:xfrm>
            <a:off x="8844703" y="3732560"/>
            <a:ext cx="3352193" cy="3125440"/>
          </a:xfrm>
          <a:custGeom>
            <a:avLst/>
            <a:gdLst/>
            <a:ahLst/>
            <a:cxnLst/>
            <a:rect l="l" t="t" r="r" b="b"/>
            <a:pathLst>
              <a:path w="3352193" h="3125440" extrusionOk="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6"/>
          <p:cNvSpPr txBox="1">
            <a:spLocks noGrp="1"/>
          </p:cNvSpPr>
          <p:nvPr>
            <p:ph type="ftr" idx="11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bril Fatface"/>
              <a:buNone/>
              <a:defRPr sz="4000" b="0" i="0" u="none" strike="noStrike" cap="none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dt" idx="10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sldNum" idx="12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pos="4416">
          <p15:clr>
            <a:srgbClr val="F26B43"/>
          </p15:clr>
        </p15:guide>
        <p15:guide id="7" pos="5568">
          <p15:clr>
            <a:srgbClr val="F26B43"/>
          </p15:clr>
        </p15:guide>
        <p15:guide id="8" pos="7296">
          <p15:clr>
            <a:srgbClr val="F26B43"/>
          </p15:clr>
        </p15:guide>
        <p15:guide id="9" pos="2688">
          <p15:clr>
            <a:srgbClr val="F26B43"/>
          </p15:clr>
        </p15:guide>
        <p15:guide id="10" pos="1536">
          <p15:clr>
            <a:srgbClr val="F26B43"/>
          </p15:clr>
        </p15:guide>
        <p15:guide id="11" pos="384">
          <p15:clr>
            <a:srgbClr val="F26B43"/>
          </p15:clr>
        </p15:guide>
        <p15:guide id="12" pos="2112">
          <p15:clr>
            <a:srgbClr val="F26B43"/>
          </p15:clr>
        </p15:guide>
        <p15:guide id="13" pos="4992">
          <p15:clr>
            <a:srgbClr val="F26B43"/>
          </p15:clr>
        </p15:guide>
        <p15:guide id="14" pos="6720">
          <p15:clr>
            <a:srgbClr val="F26B43"/>
          </p15:clr>
        </p15:guide>
        <p15:guide id="15" pos="960">
          <p15:clr>
            <a:srgbClr val="F26B43"/>
          </p15:clr>
        </p15:guide>
        <p15:guide id="16" pos="3264">
          <p15:clr>
            <a:srgbClr val="F26B43"/>
          </p15:clr>
        </p15:guide>
        <p15:guide id="17" orient="horz" pos="1008">
          <p15:clr>
            <a:srgbClr val="F26B43"/>
          </p15:clr>
        </p15:guide>
        <p15:guide id="18" orient="horz" pos="3888">
          <p15:clr>
            <a:srgbClr val="F26B43"/>
          </p15:clr>
        </p15:guide>
        <p15:guide id="19" pos="6144">
          <p15:clr>
            <a:srgbClr val="F26B43"/>
          </p15:clr>
        </p15:guide>
        <p15:guide id="20" orient="horz" pos="1584">
          <p15:clr>
            <a:srgbClr val="F26B43"/>
          </p15:clr>
        </p15:guide>
        <p15:guide id="21" pos="576">
          <p15:clr>
            <a:srgbClr val="F26B43"/>
          </p15:clr>
        </p15:guide>
        <p15:guide id="22" pos="7104">
          <p15:clr>
            <a:srgbClr val="F26B43"/>
          </p15:clr>
        </p15:guide>
        <p15:guide id="23" pos="768">
          <p15:clr>
            <a:srgbClr val="F26B43"/>
          </p15:clr>
        </p15:guide>
        <p15:guide id="24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1594283" y="1269019"/>
            <a:ext cx="8877926" cy="548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stantia"/>
              <a:buNone/>
            </a:pPr>
            <a:r>
              <a:rPr lang="en-US" sz="3100" b="1" dirty="0">
                <a:latin typeface="Constantia"/>
                <a:ea typeface="Constantia"/>
                <a:cs typeface="Constantia"/>
                <a:sym typeface="Constantia"/>
              </a:rPr>
              <a:t>KJ’s Educational Institute</a:t>
            </a:r>
            <a:br>
              <a:rPr lang="en-US" sz="3100" dirty="0">
                <a:latin typeface="Constantia"/>
                <a:ea typeface="Constantia"/>
                <a:cs typeface="Constantia"/>
                <a:sym typeface="Constantia"/>
              </a:rPr>
            </a:br>
            <a:r>
              <a:rPr lang="en-US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/>
                <a:ea typeface="Constantia"/>
                <a:cs typeface="Constantia"/>
                <a:sym typeface="Constantia"/>
              </a:rPr>
              <a:t>Trinity Academy of Engineering, Pune</a:t>
            </a:r>
            <a:br>
              <a:rPr lang="en-US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/>
                <a:ea typeface="Constantia"/>
                <a:cs typeface="Constantia"/>
                <a:sym typeface="Constantia"/>
              </a:rPr>
            </a:br>
            <a:r>
              <a:rPr lang="en-US" sz="3100" dirty="0">
                <a:latin typeface="Constantia"/>
                <a:ea typeface="Constantia"/>
                <a:cs typeface="Constantia"/>
                <a:sym typeface="Constantia"/>
              </a:rPr>
              <a:t>(Accredited by NAAC with ‘A’ Grade)</a:t>
            </a:r>
            <a:br>
              <a:rPr lang="en-US" sz="3100" dirty="0">
                <a:latin typeface="Constantia"/>
                <a:ea typeface="Constantia"/>
                <a:cs typeface="Constantia"/>
                <a:sym typeface="Constantia"/>
              </a:rPr>
            </a:br>
            <a:r>
              <a:rPr lang="en-US" sz="3100" dirty="0">
                <a:latin typeface="Constantia"/>
                <a:ea typeface="Constantia"/>
                <a:cs typeface="Constantia"/>
                <a:sym typeface="Constantia"/>
              </a:rPr>
              <a:t>DEPARTMENT OF COMPUTER ENGINEERING</a:t>
            </a:r>
            <a:br>
              <a:rPr lang="en-US" sz="2400" dirty="0">
                <a:latin typeface="Constantia"/>
                <a:ea typeface="Constantia"/>
                <a:cs typeface="Constantia"/>
                <a:sym typeface="Constantia"/>
              </a:rPr>
            </a:br>
            <a:br>
              <a:rPr lang="en-US" sz="2400" dirty="0">
                <a:latin typeface="Constantia"/>
                <a:ea typeface="Constantia"/>
                <a:cs typeface="Constantia"/>
                <a:sym typeface="Constantia"/>
              </a:rPr>
            </a:br>
            <a:r>
              <a:rPr lang="en-US" sz="2700" dirty="0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  <a:t>BE-Seminar</a:t>
            </a:r>
            <a:br>
              <a:rPr lang="en-US" sz="2700" dirty="0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r>
              <a:rPr lang="en-US" sz="2700" dirty="0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  <a:t>Review – IV Project Presentation </a:t>
            </a:r>
            <a:br>
              <a:rPr lang="en-US" sz="2700" dirty="0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r>
              <a:rPr lang="en-US" sz="2700" dirty="0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  <a:t>by </a:t>
            </a:r>
            <a:br>
              <a:rPr lang="en-US" sz="2700" dirty="0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r>
              <a:rPr lang="en-US" sz="2700" dirty="0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  <a:t>GROUP 1</a:t>
            </a:r>
            <a:br>
              <a:rPr lang="en-US" sz="2700" dirty="0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br>
              <a:rPr lang="en-US" sz="2700" dirty="0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r>
              <a:rPr lang="en-US" sz="2700" dirty="0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  <a:t>1. Gayatri Gaikwad</a:t>
            </a:r>
            <a:br>
              <a:rPr lang="en-US" sz="2700" dirty="0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r>
              <a:rPr lang="en-US" sz="2700" dirty="0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  <a:t>2. Mihir Bhattad</a:t>
            </a:r>
            <a:br>
              <a:rPr lang="en-US" sz="2700" dirty="0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r>
              <a:rPr lang="en-US" sz="2700" dirty="0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  <a:t>3. Sanyukta Holkar</a:t>
            </a:r>
            <a:br>
              <a:rPr lang="en-US" sz="2700" dirty="0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r>
              <a:rPr lang="en-US" sz="2700" dirty="0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  <a:t>4. Pritamsingh Solanki</a:t>
            </a:r>
            <a:br>
              <a:rPr lang="en-US" sz="2700" dirty="0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br>
              <a:rPr lang="en-US" sz="2400" dirty="0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br>
              <a:rPr lang="en-US" sz="2400" dirty="0"/>
            </a:br>
            <a:endParaRPr sz="2400" dirty="0"/>
          </a:p>
        </p:txBody>
      </p: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1843862" y="6184675"/>
            <a:ext cx="8504275" cy="67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DATE:28/04/2023</a:t>
            </a:r>
            <a:endParaRPr dirty="0"/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1" y="251925"/>
            <a:ext cx="1206759" cy="1187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48137" y="251925"/>
            <a:ext cx="1539062" cy="118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1464478" y="-5735"/>
            <a:ext cx="8113853" cy="1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onstantia"/>
              <a:buNone/>
            </a:pPr>
            <a:r>
              <a:rPr lang="en-IN" sz="3600" b="1" u="sng" dirty="0">
                <a:latin typeface="Constantia"/>
                <a:ea typeface="Constantia"/>
                <a:cs typeface="Constantia"/>
                <a:sym typeface="Constantia"/>
              </a:rPr>
              <a:t>CONVOLUTIONAL NEURAL NETWORK</a:t>
            </a:r>
            <a:endParaRPr sz="3600" b="1" u="sng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312908" y="1545925"/>
            <a:ext cx="5783092" cy="4826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sz="1500" dirty="0">
                <a:latin typeface="Times New Roman" pitchFamily="18" charset="0"/>
                <a:cs typeface="Times New Roman" pitchFamily="18" charset="0"/>
              </a:rPr>
              <a:t>Fetch the trained model from Layer.</a:t>
            </a:r>
          </a:p>
          <a:p>
            <a:r>
              <a:rPr lang="en-GB" sz="1500" dirty="0">
                <a:latin typeface="Times New Roman" pitchFamily="18" charset="0"/>
                <a:cs typeface="Times New Roman" pitchFamily="18" charset="0"/>
              </a:rPr>
              <a:t>Loading the image of the same size as the one used in the training images.</a:t>
            </a:r>
          </a:p>
          <a:p>
            <a:r>
              <a:rPr lang="en-GB" sz="1500" dirty="0">
                <a:latin typeface="Times New Roman" pitchFamily="18" charset="0"/>
                <a:cs typeface="Times New Roman" pitchFamily="18" charset="0"/>
              </a:rPr>
              <a:t>Convert the image into an array.</a:t>
            </a:r>
          </a:p>
          <a:p>
            <a:r>
              <a:rPr lang="en-GB" sz="1500" dirty="0">
                <a:latin typeface="Times New Roman" pitchFamily="18" charset="0"/>
                <a:cs typeface="Times New Roman" pitchFamily="18" charset="0"/>
              </a:rPr>
              <a:t>Transform the numbers in the array to be between 0 and 1 by dividing by 255.</a:t>
            </a:r>
            <a:endParaRPr lang="en-GB" sz="15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1500" b="1" dirty="0">
                <a:latin typeface="Times New Roman" pitchFamily="18" charset="0"/>
                <a:cs typeface="Times New Roman" pitchFamily="18" charset="0"/>
              </a:rPr>
              <a:t>These are the steps used to training the CNN (Alex Net).</a:t>
            </a:r>
            <a:endParaRPr lang="en-GB" sz="15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1500" dirty="0">
                <a:latin typeface="Times New Roman" pitchFamily="18" charset="0"/>
                <a:cs typeface="Times New Roman" pitchFamily="18" charset="0"/>
              </a:rPr>
              <a:t>Step 1: Upload Dataset.</a:t>
            </a:r>
          </a:p>
          <a:p>
            <a:r>
              <a:rPr lang="en-GB" sz="1500" dirty="0">
                <a:latin typeface="Times New Roman" pitchFamily="18" charset="0"/>
                <a:cs typeface="Times New Roman" pitchFamily="18" charset="0"/>
              </a:rPr>
              <a:t>Step 2: The Input layer.</a:t>
            </a:r>
          </a:p>
          <a:p>
            <a:r>
              <a:rPr lang="en-GB" sz="1500" dirty="0">
                <a:latin typeface="Times New Roman" pitchFamily="18" charset="0"/>
                <a:cs typeface="Times New Roman" pitchFamily="18" charset="0"/>
              </a:rPr>
              <a:t>Step 3: Convolutional layer.</a:t>
            </a:r>
          </a:p>
          <a:p>
            <a:r>
              <a:rPr lang="en-GB" sz="1500" dirty="0">
                <a:latin typeface="Times New Roman" pitchFamily="18" charset="0"/>
                <a:cs typeface="Times New Roman" pitchFamily="18" charset="0"/>
              </a:rPr>
              <a:t>Step 4: Pooling layer.</a:t>
            </a:r>
          </a:p>
          <a:p>
            <a:r>
              <a:rPr lang="en-GB" sz="1500" dirty="0">
                <a:latin typeface="Times New Roman" pitchFamily="18" charset="0"/>
                <a:cs typeface="Times New Roman" pitchFamily="18" charset="0"/>
              </a:rPr>
              <a:t>Step 5: Flattened </a:t>
            </a:r>
            <a:endParaRPr lang="en-IN" sz="1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478" y="-3"/>
            <a:ext cx="1260000" cy="148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0623" y="121590"/>
            <a:ext cx="1866899" cy="125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8AAD41-6C68-186B-F4BA-812F0A7B8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188" y="1725219"/>
            <a:ext cx="5488111" cy="32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8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1063877" y="0"/>
            <a:ext cx="9914859" cy="132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onstantia"/>
              <a:buNone/>
            </a:pPr>
            <a:r>
              <a:rPr lang="en-IN" sz="3600" b="1" u="sng" dirty="0">
                <a:latin typeface="Constantia"/>
                <a:ea typeface="Constantia"/>
                <a:cs typeface="Constantia"/>
                <a:sym typeface="Constantia"/>
              </a:rPr>
              <a:t>PROJECT FLOWCHART:</a:t>
            </a:r>
            <a:endParaRPr sz="3600" b="1" u="sng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8153" y="165415"/>
            <a:ext cx="1724025" cy="132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822" y="150506"/>
            <a:ext cx="1262063" cy="132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746F83-B53B-855C-9FBC-A4F2B486B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824" y="1527008"/>
            <a:ext cx="9329229" cy="53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47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1063877" y="0"/>
            <a:ext cx="9914859" cy="132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onstantia"/>
              <a:buNone/>
            </a:pPr>
            <a:r>
              <a:rPr lang="en-IN" sz="3600" b="1" u="sng" dirty="0">
                <a:latin typeface="Constantia"/>
                <a:ea typeface="Constantia"/>
                <a:cs typeface="Constantia"/>
                <a:sym typeface="Constantia"/>
              </a:rPr>
              <a:t>IMPLEMENTATION DETAILS:</a:t>
            </a:r>
            <a:endParaRPr sz="3600" b="1" u="sng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8153" y="165415"/>
            <a:ext cx="1724025" cy="132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822" y="150506"/>
            <a:ext cx="1262063" cy="13290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C49429-2F45-866D-08A2-EFE524B1A493}"/>
              </a:ext>
            </a:extLst>
          </p:cNvPr>
          <p:cNvSpPr txBox="1"/>
          <p:nvPr/>
        </p:nvSpPr>
        <p:spPr>
          <a:xfrm>
            <a:off x="1801760" y="1779687"/>
            <a:ext cx="8887327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dirty="0">
                <a:latin typeface="Times New Roman" pitchFamily="18" charset="0"/>
                <a:cs typeface="Times New Roman" pitchFamily="18" charset="0"/>
              </a:rPr>
              <a:t>INPUT: -</a:t>
            </a:r>
          </a:p>
          <a:p>
            <a:r>
              <a:rPr lang="en-IN" sz="2300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2300" dirty="0">
                <a:latin typeface="Times New Roman" pitchFamily="18" charset="0"/>
                <a:cs typeface="Times New Roman" pitchFamily="18" charset="0"/>
              </a:rPr>
              <a:t>Login/Registration </a:t>
            </a:r>
          </a:p>
          <a:p>
            <a:r>
              <a:rPr lang="en-IN" sz="2300" dirty="0">
                <a:latin typeface="Times New Roman" pitchFamily="18" charset="0"/>
                <a:cs typeface="Times New Roman" pitchFamily="18" charset="0"/>
              </a:rPr>
              <a:t>             Image </a:t>
            </a:r>
          </a:p>
          <a:p>
            <a:r>
              <a:rPr lang="en-IN" sz="2300" dirty="0">
                <a:latin typeface="Times New Roman" pitchFamily="18" charset="0"/>
                <a:cs typeface="Times New Roman" pitchFamily="18" charset="0"/>
              </a:rPr>
              <a:t>	Pre-processing dataset</a:t>
            </a:r>
          </a:p>
          <a:p>
            <a:r>
              <a:rPr lang="en-IN" sz="2300" dirty="0">
                <a:latin typeface="Times New Roman" pitchFamily="18" charset="0"/>
                <a:cs typeface="Times New Roman" pitchFamily="18" charset="0"/>
              </a:rPr>
              <a:t>	Feature Extraction</a:t>
            </a:r>
          </a:p>
          <a:p>
            <a:endParaRPr lang="en-IN" sz="23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300" b="1" dirty="0">
                <a:latin typeface="Times New Roman" pitchFamily="18" charset="0"/>
                <a:cs typeface="Times New Roman" pitchFamily="18" charset="0"/>
              </a:rPr>
              <a:t>OUTPUT: - </a:t>
            </a:r>
          </a:p>
          <a:p>
            <a:r>
              <a:rPr lang="en-IN" sz="2300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2300" dirty="0">
                <a:latin typeface="Times New Roman" pitchFamily="18" charset="0"/>
                <a:cs typeface="Times New Roman" pitchFamily="18" charset="0"/>
              </a:rPr>
              <a:t>Detect the  Plant Leaf Diseases and Cure Recommendation</a:t>
            </a:r>
          </a:p>
          <a:p>
            <a:endParaRPr lang="en-IN" sz="23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300" b="1" dirty="0">
                <a:latin typeface="Times New Roman" pitchFamily="18" charset="0"/>
                <a:cs typeface="Times New Roman" pitchFamily="18" charset="0"/>
              </a:rPr>
              <a:t>LANGUAGE USED: - </a:t>
            </a:r>
          </a:p>
          <a:p>
            <a:pPr>
              <a:lnSpc>
                <a:spcPct val="100000"/>
              </a:lnSpc>
            </a:pPr>
            <a:r>
              <a:rPr lang="en-IN" sz="2300" b="1" dirty="0"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IN" sz="2300" dirty="0">
                <a:latin typeface="Times New Roman" pitchFamily="18" charset="0"/>
                <a:cs typeface="Times New Roman" pitchFamily="18" charset="0"/>
              </a:rPr>
              <a:t>Fronted  :Tkinter </a:t>
            </a:r>
          </a:p>
          <a:p>
            <a:pPr>
              <a:lnSpc>
                <a:spcPct val="100000"/>
              </a:lnSpc>
            </a:pPr>
            <a:r>
              <a:rPr lang="en-IN" sz="2300" dirty="0">
                <a:latin typeface="Times New Roman" pitchFamily="18" charset="0"/>
                <a:cs typeface="Times New Roman" pitchFamily="18" charset="0"/>
              </a:rPr>
              <a:t>               Backend : Python</a:t>
            </a:r>
          </a:p>
          <a:p>
            <a:pPr>
              <a:lnSpc>
                <a:spcPct val="100000"/>
              </a:lnSpc>
            </a:pPr>
            <a:endParaRPr lang="en-IN" sz="2300" dirty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98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1063877" y="0"/>
            <a:ext cx="9914859" cy="132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SzPts val="3600"/>
            </a:pPr>
            <a:r>
              <a:rPr lang="en-IN" sz="3600" b="1" u="sng" dirty="0">
                <a:latin typeface="Constantia"/>
                <a:ea typeface="Constantia"/>
                <a:cs typeface="Constantia"/>
                <a:sym typeface="Constantia"/>
              </a:rPr>
              <a:t>IMPLEMENTATION DETAILS :</a:t>
            </a:r>
            <a:endParaRPr sz="3600" b="1" u="sng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8153" y="165415"/>
            <a:ext cx="1724025" cy="132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822" y="150506"/>
            <a:ext cx="1262063" cy="13290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B8EB05-6B36-907F-F3E5-3EF281C097A5}"/>
              </a:ext>
            </a:extLst>
          </p:cNvPr>
          <p:cNvSpPr txBox="1"/>
          <p:nvPr/>
        </p:nvSpPr>
        <p:spPr>
          <a:xfrm flipH="1">
            <a:off x="2033526" y="1369865"/>
            <a:ext cx="6416691" cy="60016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itchFamily="18" charset="0"/>
                <a:cs typeface="Times New Roman" pitchFamily="18" charset="0"/>
              </a:rPr>
              <a:t>Modules / Process: - </a:t>
            </a:r>
          </a:p>
          <a:p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1) Register</a:t>
            </a:r>
          </a:p>
          <a:p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2) Login</a:t>
            </a:r>
          </a:p>
          <a:p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3) Import Data(image)</a:t>
            </a:r>
          </a:p>
          <a:p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4) Pre-processing Dataset</a:t>
            </a:r>
          </a:p>
          <a:p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5) Feature Extraction </a:t>
            </a:r>
          </a:p>
          <a:p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6) CNN model </a:t>
            </a:r>
          </a:p>
          <a:p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7) Output</a:t>
            </a:r>
          </a:p>
          <a:p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FEAD0D-9BDF-A87F-8DD8-E1D5E7C3F08D}"/>
              </a:ext>
            </a:extLst>
          </p:cNvPr>
          <p:cNvSpPr txBox="1"/>
          <p:nvPr/>
        </p:nvSpPr>
        <p:spPr>
          <a:xfrm>
            <a:off x="7950398" y="3886984"/>
            <a:ext cx="4600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1"/>
                </a:solidFill>
              </a:rPr>
              <a:t>Implementation</a:t>
            </a:r>
            <a:r>
              <a:rPr lang="en-IN" sz="2400" b="1" dirty="0"/>
              <a:t> </a:t>
            </a:r>
            <a:r>
              <a:rPr lang="en-IN" sz="2400" b="1" dirty="0">
                <a:solidFill>
                  <a:schemeClr val="accent1"/>
                </a:solidFill>
              </a:rPr>
              <a:t>Done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292F38C-C78A-6217-F044-B8D94F9C10A3}"/>
              </a:ext>
            </a:extLst>
          </p:cNvPr>
          <p:cNvSpPr/>
          <p:nvPr/>
        </p:nvSpPr>
        <p:spPr>
          <a:xfrm>
            <a:off x="6813177" y="2351770"/>
            <a:ext cx="457200" cy="3532094"/>
          </a:xfrm>
          <a:prstGeom prst="rightBrace">
            <a:avLst>
              <a:gd name="adj1" fmla="val 8333"/>
              <a:gd name="adj2" fmla="val 4958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46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1063877" y="0"/>
            <a:ext cx="9914859" cy="132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onstantia"/>
              <a:buNone/>
            </a:pPr>
            <a:r>
              <a:rPr lang="en-IN" sz="3600" b="1" u="sng" dirty="0">
                <a:latin typeface="Constantia"/>
                <a:ea typeface="Constantia"/>
                <a:cs typeface="Constantia"/>
                <a:sym typeface="Constantia"/>
              </a:rPr>
              <a:t>IMPLEMENTATION DONE:</a:t>
            </a:r>
            <a:endParaRPr sz="3600" b="1" u="sng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8153" y="165415"/>
            <a:ext cx="1724025" cy="132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822" y="150506"/>
            <a:ext cx="1262063" cy="132900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A5BC9BE-1711-D7B8-2EA2-FA5292945725}"/>
              </a:ext>
            </a:extLst>
          </p:cNvPr>
          <p:cNvSpPr/>
          <p:nvPr/>
        </p:nvSpPr>
        <p:spPr>
          <a:xfrm>
            <a:off x="4639235" y="1664484"/>
            <a:ext cx="2913529" cy="59167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GUI : MAIN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FDD31C-6462-688B-BC7C-3D57B0A51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22" y="2734236"/>
            <a:ext cx="5718352" cy="3227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BFD937-BC7D-1B92-5CBF-95C2D007E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1306" y="2734235"/>
            <a:ext cx="5737412" cy="322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41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1063877" y="0"/>
            <a:ext cx="9914859" cy="132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onstantia"/>
              <a:buNone/>
            </a:pPr>
            <a:r>
              <a:rPr lang="en-IN" sz="3600" b="1" u="sng" dirty="0">
                <a:latin typeface="Constantia"/>
                <a:ea typeface="Constantia"/>
                <a:cs typeface="Constantia"/>
                <a:sym typeface="Constantia"/>
              </a:rPr>
              <a:t>IMPLEMENTATION DONE:</a:t>
            </a:r>
            <a:endParaRPr sz="3600" b="1" u="sng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8153" y="165415"/>
            <a:ext cx="1724025" cy="132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822" y="150506"/>
            <a:ext cx="1262063" cy="132900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3B098D-1076-D9A0-5CB7-753885394899}"/>
              </a:ext>
            </a:extLst>
          </p:cNvPr>
          <p:cNvSpPr/>
          <p:nvPr/>
        </p:nvSpPr>
        <p:spPr>
          <a:xfrm>
            <a:off x="4408255" y="1494420"/>
            <a:ext cx="2913529" cy="59167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MODULE 1 : REGISTRATION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D6D23-75F7-DA8F-6BB2-CB8935A27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106" y="2251507"/>
            <a:ext cx="7673788" cy="431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49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1063877" y="0"/>
            <a:ext cx="9914859" cy="132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onstantia"/>
              <a:buNone/>
            </a:pPr>
            <a:r>
              <a:rPr lang="en-IN" sz="3600" b="1" u="sng" dirty="0">
                <a:latin typeface="Constantia"/>
                <a:ea typeface="Constantia"/>
                <a:cs typeface="Constantia"/>
                <a:sym typeface="Constantia"/>
              </a:rPr>
              <a:t>IMPLEMENTATION DONE:</a:t>
            </a:r>
            <a:endParaRPr sz="3600" b="1" u="sng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8153" y="165415"/>
            <a:ext cx="1724025" cy="132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822" y="150506"/>
            <a:ext cx="1262063" cy="13290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E2F3C4-977B-39EF-24B1-289DE4DC5FC2}"/>
              </a:ext>
            </a:extLst>
          </p:cNvPr>
          <p:cNvSpPr/>
          <p:nvPr/>
        </p:nvSpPr>
        <p:spPr>
          <a:xfrm>
            <a:off x="4564541" y="1326318"/>
            <a:ext cx="2913529" cy="59167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MODULE 2 : LOGIN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A9338-CD1B-8F8C-6273-539CB33FD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679" y="2114327"/>
            <a:ext cx="8066641" cy="4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49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1063877" y="0"/>
            <a:ext cx="9914859" cy="132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onstantia"/>
              <a:buNone/>
            </a:pPr>
            <a:r>
              <a:rPr lang="en-IN" sz="3600" b="1" u="sng" dirty="0">
                <a:latin typeface="Constantia"/>
                <a:ea typeface="Constantia"/>
                <a:cs typeface="Constantia"/>
                <a:sym typeface="Constantia"/>
              </a:rPr>
              <a:t>IMPLEMENTATION DONE:</a:t>
            </a:r>
            <a:endParaRPr sz="3600" b="1" u="sng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8153" y="165415"/>
            <a:ext cx="1724025" cy="132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822" y="150506"/>
            <a:ext cx="1262063" cy="13290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E2F3C4-977B-39EF-24B1-289DE4DC5FC2}"/>
              </a:ext>
            </a:extLst>
          </p:cNvPr>
          <p:cNvSpPr/>
          <p:nvPr/>
        </p:nvSpPr>
        <p:spPr>
          <a:xfrm>
            <a:off x="4639235" y="1494420"/>
            <a:ext cx="2913529" cy="59167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MODULE 3 : IMPORT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FA8B5-714B-BBDF-1697-B6955D23B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65" y="2438400"/>
            <a:ext cx="5477435" cy="3272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0C1171-B3C2-18F8-492C-7DC1B5485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1306" y="2438400"/>
            <a:ext cx="5817099" cy="327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06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1063877" y="0"/>
            <a:ext cx="9914859" cy="132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onstantia"/>
              <a:buNone/>
            </a:pPr>
            <a:r>
              <a:rPr lang="en-IN" sz="3600" b="1" u="sng" dirty="0">
                <a:latin typeface="Constantia"/>
                <a:ea typeface="Constantia"/>
                <a:cs typeface="Constantia"/>
                <a:sym typeface="Constantia"/>
              </a:rPr>
              <a:t>IMPLEMENTATION DONE:</a:t>
            </a:r>
            <a:endParaRPr sz="3600" b="1" u="sng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8153" y="165415"/>
            <a:ext cx="1724025" cy="132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822" y="150506"/>
            <a:ext cx="1262063" cy="13290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E2F3C4-977B-39EF-24B1-289DE4DC5FC2}"/>
              </a:ext>
            </a:extLst>
          </p:cNvPr>
          <p:cNvSpPr/>
          <p:nvPr/>
        </p:nvSpPr>
        <p:spPr>
          <a:xfrm>
            <a:off x="4300132" y="1322267"/>
            <a:ext cx="3591736" cy="59167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MODULE 4 : PRE-PROCESSING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768CD-8043-62FA-E782-E6514A89F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1980079"/>
            <a:ext cx="8050306" cy="452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56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1063877" y="0"/>
            <a:ext cx="9914859" cy="132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onstantia"/>
              <a:buNone/>
            </a:pPr>
            <a:r>
              <a:rPr lang="en-IN" sz="3600" b="1" u="sng" dirty="0">
                <a:latin typeface="Constantia"/>
                <a:ea typeface="Constantia"/>
                <a:cs typeface="Constantia"/>
                <a:sym typeface="Constantia"/>
              </a:rPr>
              <a:t>IMPLEMENTATION DONE:</a:t>
            </a:r>
            <a:endParaRPr sz="3600" b="1" u="sng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8153" y="165415"/>
            <a:ext cx="1724025" cy="132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822" y="150506"/>
            <a:ext cx="1262063" cy="13290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E2F3C4-977B-39EF-24B1-289DE4DC5FC2}"/>
              </a:ext>
            </a:extLst>
          </p:cNvPr>
          <p:cNvSpPr/>
          <p:nvPr/>
        </p:nvSpPr>
        <p:spPr>
          <a:xfrm>
            <a:off x="4199345" y="1329004"/>
            <a:ext cx="3951930" cy="59167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MODULE 5 : FEATURE EXTRATION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66CCC4-E547-5583-CDE6-3AD1880B1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518" y="2068478"/>
            <a:ext cx="8220635" cy="46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23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3307447" y="716626"/>
            <a:ext cx="5451600" cy="1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onstantia"/>
              <a:buNone/>
            </a:pPr>
            <a:r>
              <a:rPr lang="en-US" sz="3600" b="1" u="sng" dirty="0">
                <a:latin typeface="Constantia"/>
                <a:ea typeface="Constantia"/>
                <a:cs typeface="Constantia"/>
                <a:sym typeface="Constantia"/>
              </a:rPr>
              <a:t>PROJECT NAME</a:t>
            </a:r>
            <a:endParaRPr sz="3600" b="1" u="sng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075817" y="2734682"/>
            <a:ext cx="9914860" cy="4123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IN" sz="2800" b="1" dirty="0">
                <a:latin typeface="Constantia"/>
                <a:ea typeface="Constantia"/>
                <a:cs typeface="Constantia"/>
                <a:sym typeface="Constantia"/>
              </a:rPr>
              <a:t>PLANT DISEASES DETECTION AND CURE RECOMMMENDATION USING MACHINE LEARNING TECHNIQUES</a:t>
            </a: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478" y="-3"/>
            <a:ext cx="1260000" cy="148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0623" y="121590"/>
            <a:ext cx="1866899" cy="1259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1063877" y="0"/>
            <a:ext cx="9914859" cy="132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onstantia"/>
              <a:buNone/>
            </a:pPr>
            <a:r>
              <a:rPr lang="en-IN" sz="3600" b="1" u="sng" dirty="0">
                <a:latin typeface="Constantia"/>
                <a:ea typeface="Constantia"/>
                <a:cs typeface="Constantia"/>
                <a:sym typeface="Constantia"/>
              </a:rPr>
              <a:t>IMPLEMENTATION DONE:</a:t>
            </a:r>
            <a:endParaRPr sz="3600" b="1" u="sng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8153" y="165415"/>
            <a:ext cx="1724025" cy="132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822" y="150506"/>
            <a:ext cx="1262063" cy="13290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E2F3C4-977B-39EF-24B1-289DE4DC5FC2}"/>
              </a:ext>
            </a:extLst>
          </p:cNvPr>
          <p:cNvSpPr/>
          <p:nvPr/>
        </p:nvSpPr>
        <p:spPr>
          <a:xfrm>
            <a:off x="4199345" y="1329004"/>
            <a:ext cx="3951930" cy="59167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MODULE 6 : CNN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7B30BA-A119-6448-C095-E59850B4B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582" y="2460570"/>
            <a:ext cx="8230212" cy="374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88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1063877" y="0"/>
            <a:ext cx="9914859" cy="132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onstantia"/>
              <a:buNone/>
            </a:pPr>
            <a:r>
              <a:rPr lang="en-IN" sz="3600" b="1" u="sng" dirty="0">
                <a:latin typeface="Constantia"/>
                <a:ea typeface="Constantia"/>
                <a:cs typeface="Constantia"/>
                <a:sym typeface="Constantia"/>
              </a:rPr>
              <a:t>IMPLEMENTATION DONE:</a:t>
            </a:r>
            <a:endParaRPr sz="3600" b="1" u="sng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8153" y="165415"/>
            <a:ext cx="1724025" cy="132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822" y="150506"/>
            <a:ext cx="1262063" cy="13290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E2F3C4-977B-39EF-24B1-289DE4DC5FC2}"/>
              </a:ext>
            </a:extLst>
          </p:cNvPr>
          <p:cNvSpPr/>
          <p:nvPr/>
        </p:nvSpPr>
        <p:spPr>
          <a:xfrm>
            <a:off x="4199345" y="1329004"/>
            <a:ext cx="3951930" cy="59167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MODULE 7 :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1DF8F-67B1-F43C-9ADB-A01A2FCA3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141" y="1956978"/>
            <a:ext cx="8426824" cy="474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48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1063877" y="0"/>
            <a:ext cx="9914859" cy="132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onstantia"/>
              <a:buNone/>
            </a:pPr>
            <a:r>
              <a:rPr lang="en-IN" sz="3600" b="1" u="sng" dirty="0">
                <a:latin typeface="Constantia"/>
                <a:ea typeface="Constantia"/>
                <a:cs typeface="Constantia"/>
                <a:sym typeface="Constantia"/>
              </a:rPr>
              <a:t>RESULTS / OUTPUT</a:t>
            </a:r>
            <a:endParaRPr sz="3600" b="1" u="sng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8153" y="165415"/>
            <a:ext cx="1724025" cy="132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822" y="150506"/>
            <a:ext cx="1262063" cy="132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611544-20F1-2AB5-B914-8E1ECC069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885" y="1896924"/>
            <a:ext cx="9574306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63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1735630" y="151600"/>
            <a:ext cx="8113841" cy="1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onstantia"/>
              <a:buNone/>
            </a:pPr>
            <a:r>
              <a:rPr lang="en-IN" sz="3600" b="1" u="sng" dirty="0">
                <a:latin typeface="Constantia"/>
                <a:ea typeface="Constantia"/>
                <a:cs typeface="Constantia"/>
                <a:sym typeface="Constantia"/>
              </a:rPr>
              <a:t>ADVANTAGES:</a:t>
            </a:r>
            <a:endParaRPr sz="3600" b="1" u="sng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138570" y="1736792"/>
            <a:ext cx="9914860" cy="4969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To help farmers by identifying the disease present in their plants leaves and to provide the best possible solution for that disease. </a:t>
            </a:r>
          </a:p>
          <a:p>
            <a:pPr marL="342900" indent="-3429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To enhance the productivity of farming and to develop the interest towards farming.</a:t>
            </a:r>
          </a:p>
          <a:p>
            <a:pPr marL="342900" indent="-3429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To reduce the effort of farmer in terms of time and money. </a:t>
            </a:r>
            <a:endParaRPr lang="en-IN" sz="2800" dirty="0"/>
          </a:p>
          <a:p>
            <a:pPr marL="127000" indent="0">
              <a:spcBef>
                <a:spcPts val="0"/>
              </a:spcBef>
              <a:buNone/>
            </a:pPr>
            <a:endParaRPr lang="en-IN" sz="2800" b="1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478" y="-3"/>
            <a:ext cx="1260000" cy="148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0623" y="121590"/>
            <a:ext cx="1866899" cy="1259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453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4765990290_0_22"/>
          <p:cNvSpPr txBox="1">
            <a:spLocks noGrp="1"/>
          </p:cNvSpPr>
          <p:nvPr>
            <p:ph type="title"/>
          </p:nvPr>
        </p:nvSpPr>
        <p:spPr>
          <a:xfrm>
            <a:off x="914401" y="14021"/>
            <a:ext cx="9915000" cy="1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onstantia"/>
              <a:buNone/>
            </a:pPr>
            <a:r>
              <a:rPr lang="en-US" sz="3600" b="1" u="sng" dirty="0">
                <a:latin typeface="Constantia"/>
                <a:ea typeface="Constantia"/>
                <a:cs typeface="Constantia"/>
                <a:sym typeface="Constantia"/>
              </a:rPr>
              <a:t>CONCLUSION</a:t>
            </a:r>
          </a:p>
        </p:txBody>
      </p:sp>
      <p:sp>
        <p:nvSpPr>
          <p:cNvPr id="126" name="Google Shape;126;g14765990290_0_22"/>
          <p:cNvSpPr txBox="1">
            <a:spLocks noGrp="1"/>
          </p:cNvSpPr>
          <p:nvPr>
            <p:ph type="body" idx="1"/>
          </p:nvPr>
        </p:nvSpPr>
        <p:spPr>
          <a:xfrm>
            <a:off x="914400" y="1523401"/>
            <a:ext cx="9915000" cy="4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onstantia"/>
                <a:ea typeface="Constantia"/>
                <a:cs typeface="Constantia"/>
                <a:sym typeface="Constantia"/>
              </a:rPr>
              <a:t>The main motive of this presentation was:</a:t>
            </a:r>
            <a:endParaRPr sz="2400" dirty="0">
              <a:latin typeface="Constantia"/>
              <a:ea typeface="Constantia"/>
              <a:cs typeface="Constantia"/>
              <a:sym typeface="Constantia"/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stantia"/>
              <a:buChar char="•"/>
            </a:pPr>
            <a:r>
              <a:rPr lang="en-US" sz="2400" dirty="0">
                <a:latin typeface="Constantia"/>
                <a:ea typeface="Constantia"/>
                <a:cs typeface="Constantia"/>
                <a:sym typeface="Constantia"/>
              </a:rPr>
              <a:t>To solve the problems of farmers in getting the required yield</a:t>
            </a:r>
            <a:endParaRPr sz="2400" dirty="0">
              <a:latin typeface="Constantia"/>
              <a:ea typeface="Constantia"/>
              <a:cs typeface="Constantia"/>
              <a:sym typeface="Constantia"/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stantia"/>
              <a:buChar char="•"/>
            </a:pPr>
            <a:r>
              <a:rPr lang="en-US" sz="2400" dirty="0">
                <a:latin typeface="Constantia"/>
                <a:ea typeface="Constantia"/>
                <a:cs typeface="Constantia"/>
                <a:sym typeface="Constantia"/>
              </a:rPr>
              <a:t>To highlights the different literatures, which reflects various methodologies to detect the diseases in crops</a:t>
            </a:r>
          </a:p>
          <a:p>
            <a:pPr marL="76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>
              <a:latin typeface="Constantia"/>
              <a:ea typeface="Constantia"/>
              <a:cs typeface="Constantia"/>
              <a:sym typeface="Constanti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27" name="Google Shape;127;g14765990290_0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0824" y="157163"/>
            <a:ext cx="1419225" cy="118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14765990290_0_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780" y="14021"/>
            <a:ext cx="1209960" cy="1185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1735630" y="-331111"/>
            <a:ext cx="8113841" cy="1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onstantia"/>
              <a:buNone/>
            </a:pPr>
            <a:r>
              <a:rPr lang="en-IN" sz="3600" b="1" u="sng" dirty="0">
                <a:latin typeface="Constantia"/>
                <a:ea typeface="Constantia"/>
                <a:cs typeface="Constantia"/>
                <a:sym typeface="Constantia"/>
              </a:rPr>
              <a:t>LIST OF CONTENT</a:t>
            </a:r>
            <a:endParaRPr sz="3600" b="1" u="sng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735630" y="1262584"/>
            <a:ext cx="7937759" cy="559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584200" indent="-457200">
              <a:spcBef>
                <a:spcPts val="0"/>
              </a:spcBef>
            </a:pPr>
            <a:r>
              <a:rPr lang="en-IN" sz="2900" b="1" dirty="0">
                <a:latin typeface="Constantia"/>
                <a:ea typeface="Constantia"/>
                <a:cs typeface="Constantia"/>
                <a:sym typeface="Constantia"/>
              </a:rPr>
              <a:t>Introduction</a:t>
            </a:r>
          </a:p>
          <a:p>
            <a:pPr marL="584200" indent="-457200">
              <a:spcBef>
                <a:spcPts val="0"/>
              </a:spcBef>
            </a:pPr>
            <a:r>
              <a:rPr lang="en-IN" sz="2900" b="1" dirty="0">
                <a:latin typeface="Constantia"/>
                <a:ea typeface="Constantia"/>
                <a:cs typeface="Constantia"/>
                <a:sym typeface="Constantia"/>
              </a:rPr>
              <a:t>Problem Statement</a:t>
            </a:r>
          </a:p>
          <a:p>
            <a:pPr marL="584200" indent="-457200">
              <a:spcBef>
                <a:spcPts val="0"/>
              </a:spcBef>
            </a:pPr>
            <a:r>
              <a:rPr lang="en-IN" sz="2900" b="1" dirty="0">
                <a:latin typeface="Constantia"/>
                <a:ea typeface="Constantia"/>
                <a:cs typeface="Constantia"/>
                <a:sym typeface="Constantia"/>
              </a:rPr>
              <a:t>Objectives</a:t>
            </a:r>
          </a:p>
          <a:p>
            <a:pPr marL="584200" indent="-457200">
              <a:spcBef>
                <a:spcPts val="0"/>
              </a:spcBef>
            </a:pPr>
            <a:r>
              <a:rPr lang="en-IN" sz="2900" b="1" dirty="0">
                <a:latin typeface="Constantia"/>
                <a:ea typeface="Constantia"/>
                <a:cs typeface="Constantia"/>
                <a:sym typeface="Constantia"/>
              </a:rPr>
              <a:t>Requirement analysis</a:t>
            </a:r>
          </a:p>
          <a:p>
            <a:pPr marL="584200" indent="-457200">
              <a:spcBef>
                <a:spcPts val="0"/>
              </a:spcBef>
            </a:pPr>
            <a:r>
              <a:rPr lang="en-IN" sz="2900" b="1" dirty="0">
                <a:latin typeface="Constantia"/>
                <a:ea typeface="Constantia"/>
                <a:cs typeface="Constantia"/>
                <a:sym typeface="Constantia"/>
              </a:rPr>
              <a:t>System Requirement</a:t>
            </a:r>
          </a:p>
          <a:p>
            <a:pPr marL="584200" indent="-457200">
              <a:spcBef>
                <a:spcPts val="0"/>
              </a:spcBef>
            </a:pPr>
            <a:r>
              <a:rPr lang="en-IN" sz="2900" b="1" dirty="0">
                <a:latin typeface="Constantia"/>
                <a:ea typeface="Constantia"/>
                <a:cs typeface="Constantia"/>
                <a:sym typeface="Constantia"/>
              </a:rPr>
              <a:t>Database Requirement </a:t>
            </a:r>
          </a:p>
          <a:p>
            <a:pPr marL="584200" indent="-457200">
              <a:spcBef>
                <a:spcPts val="0"/>
              </a:spcBef>
            </a:pPr>
            <a:r>
              <a:rPr lang="en-IN" sz="2900" b="1" dirty="0">
                <a:latin typeface="Constantia"/>
                <a:ea typeface="Constantia"/>
                <a:cs typeface="Constantia"/>
                <a:sym typeface="Constantia"/>
              </a:rPr>
              <a:t>Convolutional Neural Network</a:t>
            </a:r>
          </a:p>
          <a:p>
            <a:pPr marL="584200" indent="-457200">
              <a:spcBef>
                <a:spcPts val="0"/>
              </a:spcBef>
            </a:pPr>
            <a:r>
              <a:rPr lang="en-IN" sz="2900" b="1" dirty="0">
                <a:latin typeface="Constantia"/>
                <a:ea typeface="Constantia"/>
                <a:cs typeface="Constantia"/>
                <a:sym typeface="Constantia"/>
              </a:rPr>
              <a:t>Project Flowchart</a:t>
            </a:r>
          </a:p>
          <a:p>
            <a:pPr marL="584200" indent="-457200">
              <a:spcBef>
                <a:spcPts val="0"/>
              </a:spcBef>
            </a:pPr>
            <a:r>
              <a:rPr lang="en-IN" sz="2900" b="1" dirty="0">
                <a:latin typeface="Constantia"/>
                <a:ea typeface="Constantia"/>
                <a:cs typeface="Constantia"/>
                <a:sym typeface="Constantia"/>
              </a:rPr>
              <a:t>Implementation Details</a:t>
            </a:r>
          </a:p>
          <a:p>
            <a:pPr marL="584200" indent="-457200">
              <a:spcBef>
                <a:spcPts val="0"/>
              </a:spcBef>
            </a:pPr>
            <a:r>
              <a:rPr lang="en-IN" sz="2900" b="1" dirty="0">
                <a:latin typeface="Constantia"/>
                <a:ea typeface="Constantia"/>
                <a:cs typeface="Constantia"/>
                <a:sym typeface="Constantia"/>
              </a:rPr>
              <a:t>Results/Output</a:t>
            </a:r>
          </a:p>
          <a:p>
            <a:pPr marL="584200" indent="-457200">
              <a:spcBef>
                <a:spcPts val="0"/>
              </a:spcBef>
            </a:pPr>
            <a:r>
              <a:rPr lang="en-IN" sz="2900" b="1" dirty="0">
                <a:latin typeface="Constantia"/>
                <a:ea typeface="Constantia"/>
                <a:cs typeface="Constantia"/>
                <a:sym typeface="Constantia"/>
              </a:rPr>
              <a:t>Advantages</a:t>
            </a:r>
          </a:p>
          <a:p>
            <a:pPr marL="584200" indent="-457200">
              <a:spcBef>
                <a:spcPts val="0"/>
              </a:spcBef>
            </a:pPr>
            <a:r>
              <a:rPr lang="en-IN" sz="2900" b="1">
                <a:latin typeface="Constantia"/>
                <a:ea typeface="Constantia"/>
                <a:cs typeface="Constantia"/>
                <a:sym typeface="Constantia"/>
              </a:rPr>
              <a:t>Conclusion</a:t>
            </a:r>
            <a:endParaRPr lang="en-IN" sz="2800" b="1" dirty="0">
              <a:latin typeface="Constantia"/>
              <a:ea typeface="Constantia"/>
              <a:cs typeface="Constantia"/>
              <a:sym typeface="Constantia"/>
            </a:endParaRPr>
          </a:p>
          <a:p>
            <a:pPr marL="584200" indent="-457200">
              <a:spcBef>
                <a:spcPts val="0"/>
              </a:spcBef>
            </a:pPr>
            <a:endParaRPr lang="en-IN" sz="2800" b="1" dirty="0">
              <a:latin typeface="Constantia"/>
              <a:ea typeface="Constantia"/>
              <a:cs typeface="Constantia"/>
              <a:sym typeface="Constantia"/>
            </a:endParaRPr>
          </a:p>
          <a:p>
            <a:pPr marL="584200" indent="-457200">
              <a:spcBef>
                <a:spcPts val="0"/>
              </a:spcBef>
            </a:pPr>
            <a:endParaRPr lang="en-IN" sz="2800" b="1" dirty="0">
              <a:latin typeface="Constantia"/>
              <a:ea typeface="Constantia"/>
              <a:cs typeface="Constantia"/>
              <a:sym typeface="Constantia"/>
            </a:endParaRPr>
          </a:p>
          <a:p>
            <a:pPr marL="584200" indent="-457200">
              <a:spcBef>
                <a:spcPts val="0"/>
              </a:spcBef>
            </a:pPr>
            <a:endParaRPr lang="en-IN" sz="2800" b="1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478" y="-3"/>
            <a:ext cx="1260000" cy="148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0623" y="121590"/>
            <a:ext cx="1866899" cy="1259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2657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1138569" y="-179516"/>
            <a:ext cx="9914859" cy="132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onstantia"/>
              <a:buNone/>
            </a:pPr>
            <a:r>
              <a:rPr lang="en-US" sz="3600" b="1" u="sng" dirty="0">
                <a:latin typeface="Constantia"/>
                <a:ea typeface="Constantia"/>
                <a:cs typeface="Constantia"/>
                <a:sym typeface="Constantia"/>
              </a:rPr>
              <a:t>INTRODUCTION</a:t>
            </a:r>
            <a:endParaRPr sz="3600" b="1" u="sng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02" name="Google Shape;102;p3"/>
          <p:cNvSpPr txBox="1">
            <a:spLocks noGrp="1"/>
          </p:cNvSpPr>
          <p:nvPr>
            <p:ph type="body" idx="1"/>
          </p:nvPr>
        </p:nvSpPr>
        <p:spPr>
          <a:xfrm>
            <a:off x="670873" y="1532031"/>
            <a:ext cx="10850252" cy="5227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IN" dirty="0">
                <a:latin typeface="Constantia"/>
                <a:ea typeface="Constantia"/>
                <a:cs typeface="Constantia"/>
                <a:sym typeface="Constantia"/>
              </a:rPr>
              <a:t>In Indian Economy Agriculture plays a very important role.</a:t>
            </a:r>
          </a:p>
          <a:p>
            <a:pPr algn="l"/>
            <a:r>
              <a:rPr lang="en-IN" dirty="0">
                <a:latin typeface="Constantia"/>
                <a:ea typeface="Constantia"/>
                <a:cs typeface="Constantia"/>
                <a:sym typeface="Constantia"/>
              </a:rPr>
              <a:t>It is because as we know India is the second most populate country in the world, so for Living agriculture is must.</a:t>
            </a:r>
          </a:p>
          <a:p>
            <a:pPr algn="l"/>
            <a:r>
              <a:rPr lang="en-IN" dirty="0">
                <a:latin typeface="Constantia"/>
                <a:ea typeface="Constantia"/>
                <a:cs typeface="Constantia"/>
                <a:sym typeface="Constantia"/>
              </a:rPr>
              <a:t>Wherever now a days farmers are facing many problems such as various diseases which are affecting the production of crops.</a:t>
            </a:r>
          </a:p>
          <a:p>
            <a:pPr algn="l"/>
            <a:r>
              <a:rPr lang="en-IN" dirty="0">
                <a:latin typeface="Constantia"/>
                <a:ea typeface="Constantia"/>
                <a:cs typeface="Constantia"/>
                <a:sym typeface="Constantia"/>
              </a:rPr>
              <a:t>There are many applications already present in the market but they lack in giving cure on the detected diseases.</a:t>
            </a:r>
          </a:p>
          <a:p>
            <a:pPr algn="l"/>
            <a:r>
              <a:rPr lang="en-IN" dirty="0">
                <a:latin typeface="Constantia"/>
                <a:ea typeface="Constantia"/>
                <a:cs typeface="Constantia"/>
                <a:sym typeface="Constantia"/>
              </a:rPr>
              <a:t>To overcome these problems we are trying to develop an application which will detect the disease and suggest it’s cure.</a:t>
            </a:r>
          </a:p>
          <a:p>
            <a:pPr algn="l"/>
            <a:r>
              <a:rPr lang="en-IN" dirty="0">
                <a:latin typeface="Constantia"/>
                <a:ea typeface="Constantia"/>
                <a:cs typeface="Constantia"/>
                <a:sym typeface="Constantia"/>
              </a:rPr>
              <a:t>The main motive of our project is to reduce the time require for disease detection and it’s treatment.</a:t>
            </a:r>
            <a:endParaRPr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203027"/>
            <a:ext cx="1171575" cy="122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82224" y="203027"/>
            <a:ext cx="1800225" cy="131647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6758A0-9FAB-A4D0-014D-C515F00F3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9516"/>
            <a:ext cx="184731" cy="359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252525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08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3370198" y="121590"/>
            <a:ext cx="5451600" cy="1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onstantia"/>
              <a:buNone/>
            </a:pPr>
            <a:r>
              <a:rPr lang="en-US" sz="3600" b="1" u="sng" dirty="0">
                <a:latin typeface="Constantia"/>
                <a:ea typeface="Constantia"/>
                <a:cs typeface="Constantia"/>
                <a:sym typeface="Constantia"/>
              </a:rPr>
              <a:t>PROBLEM STATEMENT</a:t>
            </a:r>
            <a:endParaRPr sz="3600" b="1" u="sng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138570" y="1736793"/>
            <a:ext cx="9914860" cy="4123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IN" sz="2800" b="1" dirty="0">
                <a:latin typeface="Constantia"/>
                <a:ea typeface="Constantia"/>
                <a:cs typeface="Constantia"/>
                <a:sym typeface="Constantia"/>
              </a:rPr>
              <a:t>To classify and detect the diseases in plant and suggest the pesticide as remedy to it to </a:t>
            </a:r>
            <a:r>
              <a:rPr lang="en-IN" sz="2800" b="1">
                <a:latin typeface="Constantia"/>
                <a:ea typeface="Constantia"/>
                <a:cs typeface="Constantia"/>
                <a:sym typeface="Constantia"/>
              </a:rPr>
              <a:t>improve it</a:t>
            </a:r>
            <a:endParaRPr lang="en-IN" sz="2800" b="1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478" y="-3"/>
            <a:ext cx="1260000" cy="148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0623" y="121590"/>
            <a:ext cx="1866899" cy="1259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8392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3370198" y="121590"/>
            <a:ext cx="5451600" cy="1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onstantia"/>
              <a:buNone/>
            </a:pPr>
            <a:r>
              <a:rPr lang="en-US" sz="3600" b="1" u="sng" dirty="0">
                <a:latin typeface="Constantia"/>
                <a:ea typeface="Constantia"/>
                <a:cs typeface="Constantia"/>
                <a:sym typeface="Constantia"/>
              </a:rPr>
              <a:t>OBJECTIVES</a:t>
            </a:r>
            <a:endParaRPr sz="3600" b="1" u="sng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138570" y="1736793"/>
            <a:ext cx="9914860" cy="4123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spcBef>
                <a:spcPts val="0"/>
              </a:spcBef>
              <a:buSzPct val="86956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To create 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 system that is capable of precisely detecting agricultural disease at the early stage.</a:t>
            </a:r>
          </a:p>
          <a:p>
            <a:pPr marL="342900" indent="-342900">
              <a:spcBef>
                <a:spcPts val="0"/>
              </a:spcBef>
              <a:buSzPct val="86956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To recommend pesticide to the detected disease.</a:t>
            </a:r>
          </a:p>
          <a:p>
            <a:pPr marL="342900" indent="-342900">
              <a:spcBef>
                <a:spcPts val="0"/>
              </a:spcBef>
              <a:buSzPct val="86956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To improve the cultivation of healthy crops.</a:t>
            </a:r>
          </a:p>
          <a:p>
            <a:pPr marL="342900" indent="-342900">
              <a:spcBef>
                <a:spcPts val="0"/>
              </a:spcBef>
              <a:buSzPct val="86956"/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To reduce the time taken in predicting the diseases and suggesting the pesticide for it.  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28600" lvl="0" indent="-10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IN" sz="2800" b="1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478" y="-3"/>
            <a:ext cx="1260000" cy="148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0623" y="121590"/>
            <a:ext cx="1866899" cy="1259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0178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1735630" y="151600"/>
            <a:ext cx="8113841" cy="1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onstantia"/>
              <a:buNone/>
            </a:pPr>
            <a:r>
              <a:rPr lang="en-IN" sz="3600" b="1" u="sng" dirty="0">
                <a:latin typeface="Constantia"/>
                <a:ea typeface="Constantia"/>
                <a:cs typeface="Constantia"/>
                <a:sym typeface="Constantia"/>
              </a:rPr>
              <a:t>REQUIREMENT ANALYSIS</a:t>
            </a:r>
            <a:endParaRPr sz="3600" b="1" u="sng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139212" y="1480600"/>
            <a:ext cx="9914860" cy="4969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800" b="1" dirty="0">
                <a:latin typeface="Times New Roman" pitchFamily="18" charset="0"/>
                <a:cs typeface="Times New Roman" pitchFamily="18" charset="0"/>
              </a:rPr>
              <a:t>Safety Requirement: </a:t>
            </a:r>
          </a:p>
          <a:p>
            <a:r>
              <a:rPr lang="en-GB" sz="2600" dirty="0">
                <a:latin typeface="Times New Roman" pitchFamily="18" charset="0"/>
                <a:cs typeface="Times New Roman" pitchFamily="18" charset="0"/>
              </a:rPr>
              <a:t>The application is designed in modules where affected part in plants can be detected and fixed easily. </a:t>
            </a:r>
          </a:p>
          <a:p>
            <a:r>
              <a:rPr lang="en-GB" sz="2600" dirty="0">
                <a:latin typeface="Times New Roman" pitchFamily="18" charset="0"/>
                <a:cs typeface="Times New Roman" pitchFamily="18" charset="0"/>
              </a:rPr>
              <a:t>This makes it easier to install and update new functionality if required. </a:t>
            </a:r>
            <a:endParaRPr lang="en-GB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Technical risks: </a:t>
            </a:r>
          </a:p>
          <a:p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If the model training get interrupted because of any reason then system can not give accurate result.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Backup plan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We are going to make copy of model so if the model training get interrupt or fail then we can go with previous copy of model.</a:t>
            </a:r>
            <a:endParaRPr lang="en-IN" sz="26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/>
          </a:p>
          <a:p>
            <a:pPr marL="584200" indent="-457200">
              <a:spcBef>
                <a:spcPts val="0"/>
              </a:spcBef>
            </a:pPr>
            <a:endParaRPr lang="en-IN" sz="2800" b="1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478" y="-3"/>
            <a:ext cx="1260000" cy="148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0623" y="121590"/>
            <a:ext cx="1866899" cy="1259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041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1735630" y="151600"/>
            <a:ext cx="8113841" cy="1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onstantia"/>
              <a:buNone/>
            </a:pPr>
            <a:r>
              <a:rPr lang="en-IN" sz="3600" b="1" u="sng" dirty="0">
                <a:latin typeface="Constantia"/>
                <a:ea typeface="Constantia"/>
                <a:cs typeface="Constantia"/>
                <a:sym typeface="Constantia"/>
              </a:rPr>
              <a:t>SYSTEM REQUIREMENT</a:t>
            </a:r>
            <a:endParaRPr sz="3600" b="1" u="sng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138570" y="1736792"/>
            <a:ext cx="9914860" cy="4969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marL="127000" indent="0">
              <a:spcBef>
                <a:spcPts val="0"/>
              </a:spcBef>
              <a:buNone/>
            </a:pPr>
            <a:r>
              <a:rPr lang="en-IN" sz="2800" b="1" dirty="0">
                <a:latin typeface="Constantia"/>
                <a:ea typeface="Constantia"/>
                <a:cs typeface="Constantia"/>
                <a:sym typeface="Constantia"/>
              </a:rPr>
              <a:t>Hardware Requirements:</a:t>
            </a:r>
          </a:p>
          <a:p>
            <a:pPr lvl="0" indent="-4572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 :  Intel I5  Processor.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-4572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Hard Disk : 40 GB.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-4572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 : 8 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0" indent="0">
              <a:spcBef>
                <a:spcPts val="0"/>
              </a:spcBef>
              <a:buNone/>
            </a:pPr>
            <a:endParaRPr lang="en-US" sz="2400" dirty="0">
              <a:latin typeface="Arial" panose="020B0604020202020204" pitchFamily="34" charset="0"/>
              <a:ea typeface="Constantia"/>
              <a:cs typeface="Constantia"/>
              <a:sym typeface="Constantia"/>
            </a:endParaRPr>
          </a:p>
          <a:p>
            <a:pPr marL="127000" indent="0">
              <a:spcBef>
                <a:spcPts val="0"/>
              </a:spcBef>
              <a:buNone/>
            </a:pPr>
            <a:endParaRPr lang="en-US" sz="2400" dirty="0">
              <a:latin typeface="Arial" panose="020B0604020202020204" pitchFamily="34" charset="0"/>
              <a:ea typeface="Constantia"/>
              <a:cs typeface="Constantia"/>
              <a:sym typeface="Constantia"/>
            </a:endParaRPr>
          </a:p>
          <a:p>
            <a:pPr marL="127000" indent="0">
              <a:spcBef>
                <a:spcPts val="0"/>
              </a:spcBef>
              <a:buNone/>
            </a:pPr>
            <a:endParaRPr lang="en-IN" sz="2800" b="1" dirty="0">
              <a:latin typeface="Constantia"/>
              <a:ea typeface="Constantia"/>
              <a:cs typeface="Constantia"/>
              <a:sym typeface="Constantia"/>
            </a:endParaRPr>
          </a:p>
          <a:p>
            <a:pPr marL="127000" indent="0">
              <a:spcBef>
                <a:spcPts val="0"/>
              </a:spcBef>
              <a:buNone/>
            </a:pPr>
            <a:endParaRPr lang="en-IN" sz="2800" b="1">
              <a:latin typeface="Constantia"/>
              <a:ea typeface="Constantia"/>
              <a:cs typeface="Constantia"/>
              <a:sym typeface="Constantia"/>
            </a:endParaRPr>
          </a:p>
          <a:p>
            <a:pPr marL="127000" indent="0">
              <a:spcBef>
                <a:spcPts val="0"/>
              </a:spcBef>
              <a:buNone/>
            </a:pPr>
            <a:r>
              <a:rPr lang="en-IN" sz="2800" b="1">
                <a:latin typeface="Constantia"/>
                <a:ea typeface="Constantia"/>
                <a:cs typeface="Constantia"/>
                <a:sym typeface="Constantia"/>
              </a:rPr>
              <a:t>Software </a:t>
            </a:r>
            <a:r>
              <a:rPr lang="en-IN" sz="2800" b="1" dirty="0">
                <a:latin typeface="Constantia"/>
                <a:ea typeface="Constantia"/>
                <a:cs typeface="Constantia"/>
                <a:sym typeface="Constantia"/>
              </a:rPr>
              <a:t>Requirements:</a:t>
            </a:r>
          </a:p>
          <a:p>
            <a:pPr marL="615950" indent="-514350">
              <a:buFont typeface="+mj-lt"/>
              <a:buAutoNum type="arabicPeriod"/>
            </a:pPr>
            <a:r>
              <a:rPr lang="en-I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Python 3.8.16</a:t>
            </a:r>
          </a:p>
          <a:p>
            <a:pPr marL="615950" indent="-514350">
              <a:buFont typeface="+mj-lt"/>
              <a:buAutoNum type="arabicPeriod"/>
            </a:pPr>
            <a:r>
              <a:rPr lang="en-I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Pip 20.2.2 </a:t>
            </a:r>
          </a:p>
          <a:p>
            <a:pPr marL="615950" indent="-514350">
              <a:buFont typeface="+mj-lt"/>
              <a:buAutoNum type="arabicPeriod"/>
            </a:pPr>
            <a:r>
              <a:rPr lang="en-I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Anaconda Navigator</a:t>
            </a:r>
          </a:p>
          <a:p>
            <a:pPr marL="615950" indent="-514350">
              <a:buFont typeface="+mj-lt"/>
              <a:buAutoNum type="arabicPeriod"/>
            </a:pPr>
            <a:r>
              <a:rPr lang="en-I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IDE: Spyder</a:t>
            </a:r>
          </a:p>
          <a:p>
            <a:pPr marL="615950" indent="-514350">
              <a:buFont typeface="+mj-lt"/>
              <a:buAutoNum type="arabicPeriod"/>
            </a:pPr>
            <a:r>
              <a:rPr lang="en-I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SQLite DB</a:t>
            </a:r>
          </a:p>
          <a:p>
            <a:pPr marL="584200" indent="-457200">
              <a:spcBef>
                <a:spcPts val="0"/>
              </a:spcBef>
            </a:pPr>
            <a:endParaRPr lang="en-IN" sz="2800" b="1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478" y="-3"/>
            <a:ext cx="1260000" cy="148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0623" y="121590"/>
            <a:ext cx="1866899" cy="1259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98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1735630" y="151600"/>
            <a:ext cx="8113841" cy="1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onstantia"/>
              <a:buNone/>
            </a:pPr>
            <a:r>
              <a:rPr lang="en-IN" sz="3600" b="1" u="sng" dirty="0">
                <a:latin typeface="Constantia"/>
                <a:ea typeface="Constantia"/>
                <a:cs typeface="Constantia"/>
                <a:sym typeface="Constantia"/>
              </a:rPr>
              <a:t>DATABASE REQUIREMENT</a:t>
            </a:r>
            <a:endParaRPr sz="3600" b="1" u="sng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1138570" y="1736793"/>
            <a:ext cx="9914860" cy="4852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rmAutofit/>
          </a:bodyPr>
          <a:lstStyle/>
          <a:p>
            <a:pPr marL="101600" indent="0">
              <a:buNone/>
            </a:pP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CROPS USED &amp; IT’S DISEASE: - </a:t>
            </a:r>
          </a:p>
          <a:p>
            <a:pPr marL="6159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Apple  : Apple Scab Disease</a:t>
            </a:r>
          </a:p>
          <a:p>
            <a:pPr marL="6159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Strawberry  : Strawberry Leaf Scorch Disease</a:t>
            </a:r>
          </a:p>
          <a:p>
            <a:pPr marL="6159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Corn   : Corn Northern Blight Disease</a:t>
            </a:r>
          </a:p>
          <a:p>
            <a:pPr marL="584200" indent="-457200">
              <a:spcBef>
                <a:spcPts val="0"/>
              </a:spcBef>
            </a:pPr>
            <a:endParaRPr lang="en-IN" sz="2800" b="1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478" y="-3"/>
            <a:ext cx="1260000" cy="148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0623" y="121590"/>
            <a:ext cx="1866899" cy="1259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803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dOverlayVTI">
  <a:themeElements>
    <a:clrScheme name="Custom 50">
      <a:dk1>
        <a:srgbClr val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review III</Template>
  <TotalTime>92</TotalTime>
  <Words>765</Words>
  <Application>Microsoft Office PowerPoint</Application>
  <PresentationFormat>Widescreen</PresentationFormat>
  <Paragraphs>126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Open Sans</vt:lpstr>
      <vt:lpstr>Calibri</vt:lpstr>
      <vt:lpstr>Arial</vt:lpstr>
      <vt:lpstr>Abril Fatface</vt:lpstr>
      <vt:lpstr>Wingdings</vt:lpstr>
      <vt:lpstr>Times New Roman</vt:lpstr>
      <vt:lpstr>Constantia</vt:lpstr>
      <vt:lpstr>ModOverlayVTI</vt:lpstr>
      <vt:lpstr>KJ’s Educational Institute Trinity Academy of Engineering, Pune (Accredited by NAAC with ‘A’ Grade) DEPARTMENT OF COMPUTER ENGINEERING  BE-Seminar Review – IV Project Presentation  by  GROUP 1  1. Gayatri Gaikwad 2. Mihir Bhattad 3. Sanyukta Holkar 4. Pritamsingh Solanki   </vt:lpstr>
      <vt:lpstr>PROJECT NAME</vt:lpstr>
      <vt:lpstr>LIST OF CONTENT</vt:lpstr>
      <vt:lpstr>INTRODUCTION</vt:lpstr>
      <vt:lpstr>PROBLEM STATEMENT</vt:lpstr>
      <vt:lpstr>OBJECTIVES</vt:lpstr>
      <vt:lpstr>REQUIREMENT ANALYSIS</vt:lpstr>
      <vt:lpstr>SYSTEM REQUIREMENT</vt:lpstr>
      <vt:lpstr>DATABASE REQUIREMENT</vt:lpstr>
      <vt:lpstr>CONVOLUTIONAL NEURAL NETWORK</vt:lpstr>
      <vt:lpstr>PROJECT FLOWCHART:</vt:lpstr>
      <vt:lpstr>IMPLEMENTATION DETAILS:</vt:lpstr>
      <vt:lpstr>IMPLEMENTATION DETAILS :</vt:lpstr>
      <vt:lpstr>IMPLEMENTATION DONE:</vt:lpstr>
      <vt:lpstr>IMPLEMENTATION DONE:</vt:lpstr>
      <vt:lpstr>IMPLEMENTATION DONE:</vt:lpstr>
      <vt:lpstr>IMPLEMENTATION DONE:</vt:lpstr>
      <vt:lpstr>IMPLEMENTATION DONE:</vt:lpstr>
      <vt:lpstr>IMPLEMENTATION DONE:</vt:lpstr>
      <vt:lpstr>IMPLEMENTATION DONE:</vt:lpstr>
      <vt:lpstr>IMPLEMENTATION DONE:</vt:lpstr>
      <vt:lpstr>RESULTS / OUTPUT</vt:lpstr>
      <vt:lpstr>ADVANTAGES: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KJ’s Educational Institute Trinity Academy of Engineering, Pune (Accredited by NAAC with ‘A’ Grade) DEPARTMENT OF COMPUTER ENGINEERING  BE-Seminar Review – IV Project Presentation  by  GROUP 1  1. Gayatri Gaikwad 2. Mihir Bhattad 3. Sanyukta Holkar 4. Pritamsingh Solanki   </dc:title>
  <dc:creator>Gayatri Gaikwad</dc:creator>
  <cp:lastModifiedBy>Gayatri Gaikwad</cp:lastModifiedBy>
  <cp:revision>2</cp:revision>
  <dcterms:created xsi:type="dcterms:W3CDTF">2023-04-27T09:10:32Z</dcterms:created>
  <dcterms:modified xsi:type="dcterms:W3CDTF">2025-08-29T08:17:31Z</dcterms:modified>
</cp:coreProperties>
</file>